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704" r:id="rId2"/>
    <p:sldMasterId id="2147483716" r:id="rId3"/>
  </p:sldMasterIdLst>
  <p:notesMasterIdLst>
    <p:notesMasterId r:id="rId27"/>
  </p:notesMasterIdLst>
  <p:sldIdLst>
    <p:sldId id="604" r:id="rId4"/>
    <p:sldId id="421" r:id="rId5"/>
    <p:sldId id="601" r:id="rId6"/>
    <p:sldId id="437" r:id="rId7"/>
    <p:sldId id="442" r:id="rId8"/>
    <p:sldId id="445" r:id="rId9"/>
    <p:sldId id="515" r:id="rId10"/>
    <p:sldId id="440" r:id="rId11"/>
    <p:sldId id="444" r:id="rId12"/>
    <p:sldId id="449" r:id="rId13"/>
    <p:sldId id="514" r:id="rId14"/>
    <p:sldId id="512" r:id="rId15"/>
    <p:sldId id="606" r:id="rId16"/>
    <p:sldId id="599" r:id="rId17"/>
    <p:sldId id="607" r:id="rId18"/>
    <p:sldId id="532" r:id="rId19"/>
    <p:sldId id="522" r:id="rId20"/>
    <p:sldId id="598" r:id="rId21"/>
    <p:sldId id="451" r:id="rId22"/>
    <p:sldId id="453" r:id="rId23"/>
    <p:sldId id="470" r:id="rId24"/>
    <p:sldId id="471" r:id="rId25"/>
    <p:sldId id="60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3FF54"/>
    <a:srgbClr val="00652E"/>
    <a:srgbClr val="3DD8FF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04"/>
    <p:restoredTop sz="95735" autoAdjust="0"/>
  </p:normalViewPr>
  <p:slideViewPr>
    <p:cSldViewPr snapToGrid="0" snapToObjects="1">
      <p:cViewPr varScale="1">
        <p:scale>
          <a:sx n="104" d="100"/>
          <a:sy n="104" d="100"/>
        </p:scale>
        <p:origin x="8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A951B4-D45D-3C46-AC4A-CB7D1C87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9650-8F8C-1A40-BAA1-4ACAA69F8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37654-2D36-9341-ADCD-A7D6E9E29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8E54E-1E48-5446-A1BD-CB5143CE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C663-00A1-D242-88B7-AF7A4843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C2299-E9CE-3E48-8AB6-CC832DA6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8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41DA-6B90-6043-9393-3707FE7A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226AB-5D55-0743-A47A-E69609CA4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D1D2-4BC3-C341-999C-86B31125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9D04E-800F-2840-8D7B-4DEFDD8F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18D01-58DF-6149-BE38-D34C57F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9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127C47-FBF0-5142-BDAD-527B04301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35E1F-CC6D-C148-B997-DAC5471C2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0FF56-07B2-CC45-8C9A-274CE3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105A0-F2EC-6A4C-8A5C-910EF4FC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81FF-DA87-CB4B-8751-D4CC7BF8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30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1B2C-8445-5D46-86FE-1D09C7EE2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04BF6-A637-9C45-AA2F-320511681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8D389-0561-AC41-A76A-8054F44C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8147-D1A5-F741-B20C-34EB76E8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D9599-60CB-9146-845C-389F8719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0881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16-A6AB-2F46-80F3-1B9D5F14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ECB1-3F75-A744-84EB-2232C4E13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F7024-1D4C-B34A-A605-2ED467A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FD2F6-1BEE-7F40-A8A9-9220B8732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07F13-1884-C941-A19F-0C0BE56B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370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CCEB-5210-1642-992D-71EE87D0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ADFB1-19E8-104B-AB33-01DFD0E91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AC8C-C115-D844-BEBA-D30A86D0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27387-5121-AB4D-B747-E87B88F1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3FC1-818A-1740-B1E0-6CCDB9D7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38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ABB2-0828-6D4E-8808-5969B4F4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95DD-4547-7247-A894-83CD7E9EE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C1444-8751-9342-937E-2447772BB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C674-7A24-A447-8D8A-900D25F1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AEFA9-DBD9-E345-9400-36222402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8E365-D1E4-7C44-99B6-1489A17A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22385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1F73-5BEC-A44A-99AC-427D2CFA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F8508-BE73-5B45-A9C4-1F5B957E3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5CA1C-ABA4-3C49-82CE-85BFA7EB3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A955B-163E-0643-A88B-96AEC97C8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87284-FBF8-C841-A2E7-7EB06B681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27955-C71C-5847-87FC-721BD15F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521A40-C165-634E-A528-838E94AB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8C1BE-01D6-CF42-B011-D51B4AB1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9096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CCBB-A237-E444-A59F-51026CC8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76EE9-AC8C-D74D-A253-43E9CB08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E12E0-200E-E243-B371-00F1532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63069-A9C6-4E44-8FE1-E4ABA154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993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90CD5-8AC9-C047-9EBF-8563A4C2F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6856C-FC98-1D45-8354-071E985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ACEB9-EA2C-5B48-8FD6-87D49C83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54813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C1A3-C6F5-AE44-A1B0-33BEA5BC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F127A-C494-6340-A4B1-F8CCD0FF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F6B0C-0754-5543-B64E-6A944FD5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CF62D-16EA-A440-8D27-6561D539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82D3D-2BED-8040-8A9F-551C37B9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80302-2FE5-924A-9F46-6E401124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7928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23A1-90C0-D041-B243-62E5DD8B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DF4ED-66CD-7942-8CB7-FA05EB84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0154E-8FC1-434C-8DC5-E7CFC4B5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8129-D6E6-F048-90DE-3D3BED9BA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26C0C-6C0C-D34D-9845-2A2CD7FC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26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4C35-3C5F-3647-98F7-287070E3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116D3-A781-B547-81EC-BB92304B5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5DA32-6747-9B45-90F1-A1914B1D5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775CC-67B4-104A-99C0-79A6A49A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4B27F-982F-2846-84F1-3C57B0860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AE39D-F2B6-7D41-91EF-CC35B124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90720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E111-490A-C84F-AFC1-9F9EA4D9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F5ECF-1E45-364C-9737-C49DB334F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7A42E-1DFA-1342-9375-BC3FD901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A5406-1F0E-D540-BFE9-9523D2F6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F8B32-437B-9740-BF0D-30D7D981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58568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F78C2-B9BB-5A42-BFE4-A8EEF4A43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0E373-A24A-624C-9EA5-FFAF787CC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623A8-2B7C-254D-9497-71A2F3F6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ED2E0-DA97-0948-99C6-804E57B7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16071-83CE-D741-B588-ABEE96AA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698452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459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453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87845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3398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8864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DAAB-9F9B-7A43-89B9-388A86C1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9AD43-8427-8746-A99C-54CE1DA48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755C3-0A10-054C-84DC-1F4211C9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CA07B-059B-1049-87B8-93B1B63B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05F5B-698E-D14C-A073-A13DFD91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44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8510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52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5537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757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818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55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7087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41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1205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9D38-1183-B544-8861-BE5B2B3E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39CC8-2254-1845-8D7D-574317F53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A7680-A977-7746-9C34-121393871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CC521-7087-004D-8FB2-DCDD2D28A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91F4D-4526-9540-8454-9CF79707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46F5F-1B58-2248-98A3-5A4E7DCD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035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03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7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6144-3BE2-7A4E-9E6C-BA8F92FD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63AED-843D-BB49-8612-DE886F358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BB32A-F7EF-3B4F-A5D1-5707119EA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83DFC-E9F0-4D48-B25A-37C69CF51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B98AF-FDD0-5F47-B8CF-AD4C532F3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30DF4-7C80-9946-8B30-52EF6B4B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95104-237B-BC43-BD9C-7B7E7954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D91806-C73A-234F-98FF-49D90EB0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3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1F54-85CC-344A-9C22-90367D48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74641-6B6C-024C-BA19-DF9F516AC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8AABE-BEC3-FF4E-8C78-032DF8FD9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DB01E-691A-C646-AFB6-BBA7543A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1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AFC54-733B-3A4E-88A0-BD22B8B5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DF694-4923-FA48-969A-1951E9358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D363-3E22-914E-AA5B-B940D13D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1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A23D-2E39-6D49-99BD-BF4AAD7F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0316-B098-F84F-ACB5-D3C8B5FAB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B2F0F-5BDA-3549-B65C-3324CD6CD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07421-A116-B747-94FD-1DBA32A7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79F12-16B1-704A-B08C-1EA7E7CB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11E7A-87C0-4645-8F50-349C4F08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392C-92F6-6E4C-88EA-469B2A9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5D09E-D2CB-1940-A31A-85E73229D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FA392-31C8-614E-99B2-24A87CCC3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F5D04-9A48-C44F-9886-9819D971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2030C-8228-0A40-9626-7B8D6076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DAED7-D885-BD4E-9CBA-314AA51A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7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BED997-4B92-0342-A825-D68E78EB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396B-5697-A545-B397-EBAF38C0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3274F-146D-F046-87C3-D50B5C7D2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C71CF-6853-2545-A70A-17C2080F1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B1046-AD94-2A41-B22E-8A72D0EDF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2DC1C-E069-424A-BA65-F2ED5D90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85E1B-0F40-1145-8DD6-C8EB69C9D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E2A1-E523-4B42-843D-B37D902F9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8F742-A668-5049-B9D3-D20D3D3925F6}" type="datetimeFigureOut">
              <a:rPr lang="en-FR" smtClean="0"/>
              <a:t>3/22/25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05704-833E-4E40-98D2-9CDE87DED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B6A40-B025-6447-A041-1F890A50A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8FECB-4A81-7346-B0CA-50253DBFCE8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8475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hyperlink" Target="mailto:ivan4995@gmail.com" TargetMode="Externa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635769" y="3383983"/>
            <a:ext cx="5297209" cy="1049337"/>
          </a:xfrm>
        </p:spPr>
        <p:txBody>
          <a:bodyPr>
            <a:noAutofit/>
          </a:bodyPr>
          <a:lstStyle/>
          <a:p>
            <a:r>
              <a:rPr lang="ru-RU" sz="3600" dirty="0"/>
              <a:t>Экология и эволюция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01840" y="5155757"/>
            <a:ext cx="8365067" cy="15498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rgbClr val="C00000"/>
                </a:solidFill>
                <a:hlinkClick r:id="rId5"/>
              </a:rPr>
              <a:t>ivan4995@gmail.com</a:t>
            </a:r>
            <a:endParaRPr lang="en-US" sz="1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1600" dirty="0" err="1">
                <a:solidFill>
                  <a:srgbClr val="C00000"/>
                </a:solidFill>
              </a:rPr>
              <a:t>igor.rouzine@iephb.ru</a:t>
            </a:r>
            <a:endParaRPr lang="en-GB" sz="1050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7ED1D0-2814-5343-8793-DB185B9B1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" y="571409"/>
            <a:ext cx="2066897" cy="2091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29CCC-5036-FB4C-9AA7-2969487A92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21" y="142641"/>
            <a:ext cx="5392079" cy="2258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0DB47-B9AC-3F42-A789-A5298C8F3A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94" y="2448434"/>
            <a:ext cx="3517900" cy="12446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6CBB58B-76DC-5F45-9242-582D332A10C4}"/>
              </a:ext>
            </a:extLst>
          </p:cNvPr>
          <p:cNvSpPr txBox="1">
            <a:spLocks/>
          </p:cNvSpPr>
          <p:nvPr/>
        </p:nvSpPr>
        <p:spPr>
          <a:xfrm>
            <a:off x="101840" y="4676085"/>
            <a:ext cx="8365067" cy="841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ru-RU" sz="1600" dirty="0"/>
              <a:t>Игорь Мартынович </a:t>
            </a:r>
            <a:r>
              <a:rPr lang="ru-RU" sz="1600" dirty="0" err="1"/>
              <a:t>Рузин</a:t>
            </a:r>
            <a:r>
              <a:rPr lang="en-US" sz="1600" dirty="0"/>
              <a:t>, </a:t>
            </a:r>
            <a:r>
              <a:rPr lang="ru-RU" sz="1600" dirty="0"/>
              <a:t>д.ф.-м.н.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9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45">
        <p:fade/>
      </p:transition>
    </mc:Choice>
    <mc:Fallback xmlns="">
      <p:transition spd="med" advTm="117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A9FF6-C367-5F4C-A29A-CD4F9224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367453"/>
            <a:ext cx="6400800" cy="60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8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5ED374-0978-2A4B-A3EF-ACDFEA528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2" y="1244682"/>
            <a:ext cx="9199761" cy="15920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A86E0E-52C5-7347-BB0D-84D44CD8404A}"/>
              </a:ext>
            </a:extLst>
          </p:cNvPr>
          <p:cNvCxnSpPr>
            <a:cxnSpLocks/>
          </p:cNvCxnSpPr>
          <p:nvPr/>
        </p:nvCxnSpPr>
        <p:spPr>
          <a:xfrm flipH="1">
            <a:off x="2986644" y="5613317"/>
            <a:ext cx="2790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D485C15-2FA4-E84B-A8DE-30DDBC3DB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" y="3224527"/>
            <a:ext cx="3970478" cy="241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603979-CCD2-0946-9527-CF24189E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87" y="1196205"/>
            <a:ext cx="4263513" cy="498696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21B8E6-5AA7-CB46-BF37-02B3F923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6996"/>
            <a:ext cx="7886700" cy="1325563"/>
          </a:xfrm>
        </p:spPr>
        <p:txBody>
          <a:bodyPr/>
          <a:lstStyle/>
          <a:p>
            <a:r>
              <a:rPr lang="ru-RU" dirty="0"/>
              <a:t>Ответ: Стабильное стационарное состояние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C4946-80C4-CE40-AC5B-3CFE29261321}"/>
              </a:ext>
            </a:extLst>
          </p:cNvPr>
          <p:cNvSpPr txBox="1"/>
          <p:nvPr/>
        </p:nvSpPr>
        <p:spPr>
          <a:xfrm>
            <a:off x="3873542" y="4583875"/>
            <a:ext cx="25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 могло бы и разойтись!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6510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66D5-2393-C642-BE4E-F90F3962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Практическое задание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8D966-9FC1-6E46-9201-672F8DF76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Скачать </a:t>
            </a:r>
            <a:r>
              <a:rPr lang="ru-RU" dirty="0" err="1"/>
              <a:t>Матлаб</a:t>
            </a:r>
            <a:r>
              <a:rPr lang="ru-RU" dirty="0"/>
              <a:t> или Питон</a:t>
            </a:r>
          </a:p>
          <a:p>
            <a:r>
              <a:rPr lang="ru-RU" dirty="0"/>
              <a:t>Создать код</a:t>
            </a:r>
          </a:p>
          <a:p>
            <a:r>
              <a:rPr lang="ru-RU" dirty="0"/>
              <a:t>Начертить ответ и сравнить с показанным в лекциях</a:t>
            </a:r>
          </a:p>
          <a:p>
            <a:r>
              <a:rPr lang="ru-RU" dirty="0"/>
              <a:t>Изменить параметры модели и получить нестабильное решение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152018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B4C3-B957-CA4F-A2B7-90468EDC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Условие стабильности стационарного состояния (СС) экосистемы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2B4C2-95E9-C74E-8158-6EA5F0074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9532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21B8E6-5AA7-CB46-BF37-02B3F9239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879" y="-329789"/>
            <a:ext cx="8511721" cy="1143001"/>
          </a:xfrm>
        </p:spPr>
        <p:txBody>
          <a:bodyPr/>
          <a:lstStyle/>
          <a:p>
            <a:r>
              <a:rPr lang="ru-RU" dirty="0"/>
              <a:t>Стабильное и нестабильное СС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E6B92-96F2-2845-8824-04A8FBE3B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88" y="1297892"/>
            <a:ext cx="3322388" cy="25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C3217-3D2C-E140-BE8D-2FB8746B2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0" y="4179881"/>
            <a:ext cx="3112942" cy="25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02605E-6F4C-3448-9452-CBB8B84A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6" y="4179881"/>
            <a:ext cx="3147907" cy="25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67EE60-CD0A-1A4C-AB72-200E4CDFC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7" y="1299880"/>
            <a:ext cx="3150000" cy="25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870408-D2F2-A543-B75A-9C45094239F2}"/>
              </a:ext>
            </a:extLst>
          </p:cNvPr>
          <p:cNvSpPr txBox="1"/>
          <p:nvPr/>
        </p:nvSpPr>
        <p:spPr>
          <a:xfrm>
            <a:off x="3567276" y="947779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Кира </a:t>
            </a:r>
            <a:r>
              <a:rPr lang="ru-RU" sz="1400" dirty="0" err="1"/>
              <a:t>Кашко</a:t>
            </a:r>
            <a:endParaRPr lang="en-F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0AAA9-2145-274E-B519-A0269D4A0587}"/>
              </a:ext>
            </a:extLst>
          </p:cNvPr>
          <p:cNvSpPr txBox="1"/>
          <p:nvPr/>
        </p:nvSpPr>
        <p:spPr>
          <a:xfrm>
            <a:off x="3339994" y="3770415"/>
            <a:ext cx="2107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Алена </a:t>
            </a:r>
            <a:r>
              <a:rPr lang="ru-RU" sz="1400" dirty="0" err="1"/>
              <a:t>Поникарова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10015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A0B5B71-0674-5B44-B304-62978BF3CE43}"/>
              </a:ext>
            </a:extLst>
          </p:cNvPr>
          <p:cNvCxnSpPr>
            <a:cxnSpLocks/>
          </p:cNvCxnSpPr>
          <p:nvPr/>
        </p:nvCxnSpPr>
        <p:spPr>
          <a:xfrm flipV="1">
            <a:off x="5903442" y="4070580"/>
            <a:ext cx="725471" cy="3543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1F0351-25FE-5840-B6E3-01DD7B84D8A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638378" y="3533240"/>
            <a:ext cx="28394" cy="1513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EBFBB3-1E80-7B49-909C-7AA309343C10}"/>
              </a:ext>
            </a:extLst>
          </p:cNvPr>
          <p:cNvCxnSpPr>
            <a:cxnSpLocks/>
          </p:cNvCxnSpPr>
          <p:nvPr/>
        </p:nvCxnSpPr>
        <p:spPr>
          <a:xfrm>
            <a:off x="6638378" y="5047011"/>
            <a:ext cx="1128156" cy="617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1D8AFE-321F-CC4C-95C5-B80F5B0DF074}"/>
              </a:ext>
            </a:extLst>
          </p:cNvPr>
          <p:cNvCxnSpPr>
            <a:cxnSpLocks/>
          </p:cNvCxnSpPr>
          <p:nvPr/>
        </p:nvCxnSpPr>
        <p:spPr>
          <a:xfrm flipH="1">
            <a:off x="4700826" y="5047011"/>
            <a:ext cx="1937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57D5A9-BCEB-254A-8D47-891533FDA665}"/>
              </a:ext>
            </a:extLst>
          </p:cNvPr>
          <p:cNvSpPr txBox="1"/>
          <p:nvPr/>
        </p:nvSpPr>
        <p:spPr>
          <a:xfrm>
            <a:off x="6480663" y="316390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8240D0-D90E-854E-B60F-7DA7E7595484}"/>
              </a:ext>
            </a:extLst>
          </p:cNvPr>
          <p:cNvSpPr txBox="1"/>
          <p:nvPr/>
        </p:nvSpPr>
        <p:spPr>
          <a:xfrm>
            <a:off x="7766534" y="5490956"/>
            <a:ext cx="32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00AA0C-8AC1-E64B-A374-CE48BADB3246}"/>
              </a:ext>
            </a:extLst>
          </p:cNvPr>
          <p:cNvSpPr txBox="1"/>
          <p:nvPr/>
        </p:nvSpPr>
        <p:spPr>
          <a:xfrm>
            <a:off x="4128504" y="4867956"/>
            <a:ext cx="32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E82CEE-0693-7445-9D60-4785BC0E7526}"/>
              </a:ext>
            </a:extLst>
          </p:cNvPr>
          <p:cNvCxnSpPr>
            <a:cxnSpLocks/>
          </p:cNvCxnSpPr>
          <p:nvPr/>
        </p:nvCxnSpPr>
        <p:spPr>
          <a:xfrm>
            <a:off x="5904605" y="4470040"/>
            <a:ext cx="0" cy="92729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DA7085-6A81-D742-AD34-9C7313C2F8A1}"/>
              </a:ext>
            </a:extLst>
          </p:cNvPr>
          <p:cNvCxnSpPr>
            <a:cxnSpLocks/>
          </p:cNvCxnSpPr>
          <p:nvPr/>
        </p:nvCxnSpPr>
        <p:spPr>
          <a:xfrm>
            <a:off x="5484665" y="5043004"/>
            <a:ext cx="409699" cy="35626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E31664-DF63-8E43-80CF-7257A98771DA}"/>
              </a:ext>
            </a:extLst>
          </p:cNvPr>
          <p:cNvCxnSpPr>
            <a:cxnSpLocks/>
          </p:cNvCxnSpPr>
          <p:nvPr/>
        </p:nvCxnSpPr>
        <p:spPr>
          <a:xfrm>
            <a:off x="5904605" y="5403271"/>
            <a:ext cx="133434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660F73-B1CB-F94F-9DAF-A463D5E36FBD}"/>
              </a:ext>
            </a:extLst>
          </p:cNvPr>
          <p:cNvSpPr txBox="1"/>
          <p:nvPr/>
        </p:nvSpPr>
        <p:spPr>
          <a:xfrm>
            <a:off x="5256774" y="321316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y(0)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9B586B-5480-6C44-8D11-938C33E6D349}"/>
              </a:ext>
            </a:extLst>
          </p:cNvPr>
          <p:cNvSpPr txBox="1"/>
          <p:nvPr/>
        </p:nvSpPr>
        <p:spPr>
          <a:xfrm>
            <a:off x="5017456" y="361284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y(t)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D965CC-5DE7-7747-8A53-422CBB1AD546}"/>
              </a:ext>
            </a:extLst>
          </p:cNvPr>
          <p:cNvSpPr txBox="1"/>
          <p:nvPr/>
        </p:nvSpPr>
        <p:spPr>
          <a:xfrm>
            <a:off x="5459621" y="416487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y</a:t>
            </a:r>
            <a:r>
              <a:rPr lang="en-FR" baseline="-25000" dirty="0"/>
              <a:t>ss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C33137-B5E8-BF4E-8749-CE2DC697EDCC}"/>
              </a:ext>
            </a:extLst>
          </p:cNvPr>
          <p:cNvCxnSpPr>
            <a:cxnSpLocks/>
          </p:cNvCxnSpPr>
          <p:nvPr/>
        </p:nvCxnSpPr>
        <p:spPr>
          <a:xfrm>
            <a:off x="2932356" y="3686068"/>
            <a:ext cx="0" cy="16620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27B9E2-9D65-6B43-A3EF-B28EAD81D09A}"/>
              </a:ext>
            </a:extLst>
          </p:cNvPr>
          <p:cNvCxnSpPr>
            <a:cxnSpLocks/>
          </p:cNvCxnSpPr>
          <p:nvPr/>
        </p:nvCxnSpPr>
        <p:spPr>
          <a:xfrm>
            <a:off x="2932356" y="5348085"/>
            <a:ext cx="1128156" cy="617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A10BAF-5A9C-4747-AE0B-632A1A930A80}"/>
              </a:ext>
            </a:extLst>
          </p:cNvPr>
          <p:cNvCxnSpPr>
            <a:cxnSpLocks/>
          </p:cNvCxnSpPr>
          <p:nvPr/>
        </p:nvCxnSpPr>
        <p:spPr>
          <a:xfrm flipH="1">
            <a:off x="1412314" y="5348085"/>
            <a:ext cx="15200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89E5DD-D9E9-1442-9F27-F8F977C8A55A}"/>
              </a:ext>
            </a:extLst>
          </p:cNvPr>
          <p:cNvSpPr txBox="1"/>
          <p:nvPr/>
        </p:nvSpPr>
        <p:spPr>
          <a:xfrm>
            <a:off x="2779523" y="327121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14EB51-6C72-2245-B24C-D36E2964AC51}"/>
              </a:ext>
            </a:extLst>
          </p:cNvPr>
          <p:cNvSpPr txBox="1"/>
          <p:nvPr/>
        </p:nvSpPr>
        <p:spPr>
          <a:xfrm>
            <a:off x="4060512" y="5792030"/>
            <a:ext cx="32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B6912E-9B70-DA46-A239-D315A1A421FE}"/>
              </a:ext>
            </a:extLst>
          </p:cNvPr>
          <p:cNvSpPr txBox="1"/>
          <p:nvPr/>
        </p:nvSpPr>
        <p:spPr>
          <a:xfrm>
            <a:off x="1074204" y="5163419"/>
            <a:ext cx="32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3B717B-A8A3-A548-BD3E-2B0B76895A0A}"/>
              </a:ext>
            </a:extLst>
          </p:cNvPr>
          <p:cNvCxnSpPr>
            <a:cxnSpLocks/>
          </p:cNvCxnSpPr>
          <p:nvPr/>
        </p:nvCxnSpPr>
        <p:spPr>
          <a:xfrm flipH="1">
            <a:off x="2326714" y="4694942"/>
            <a:ext cx="11876" cy="100346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93A0956-8CEF-2E40-A150-6BF17AFAC3CF}"/>
              </a:ext>
            </a:extLst>
          </p:cNvPr>
          <p:cNvCxnSpPr>
            <a:cxnSpLocks/>
          </p:cNvCxnSpPr>
          <p:nvPr/>
        </p:nvCxnSpPr>
        <p:spPr>
          <a:xfrm>
            <a:off x="1928891" y="5348085"/>
            <a:ext cx="409699" cy="35626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2ACF98-DA5E-4245-863E-8ABD3FA590B8}"/>
              </a:ext>
            </a:extLst>
          </p:cNvPr>
          <p:cNvCxnSpPr>
            <a:cxnSpLocks/>
          </p:cNvCxnSpPr>
          <p:nvPr/>
        </p:nvCxnSpPr>
        <p:spPr>
          <a:xfrm>
            <a:off x="2337247" y="5704345"/>
            <a:ext cx="123772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77C73A-C99D-ED47-B201-8F72889FBB35}"/>
              </a:ext>
            </a:extLst>
          </p:cNvPr>
          <p:cNvCxnSpPr>
            <a:cxnSpLocks/>
          </p:cNvCxnSpPr>
          <p:nvPr/>
        </p:nvCxnSpPr>
        <p:spPr>
          <a:xfrm>
            <a:off x="2771062" y="3944290"/>
            <a:ext cx="93434" cy="69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8F9A521-9AB1-2F4B-A05F-9CCE1C60BE2F}"/>
              </a:ext>
            </a:extLst>
          </p:cNvPr>
          <p:cNvSpPr txBox="1"/>
          <p:nvPr/>
        </p:nvSpPr>
        <p:spPr>
          <a:xfrm>
            <a:off x="1672958" y="359594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y(0)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9EF923-5E83-B14D-8280-95C01A700A98}"/>
              </a:ext>
            </a:extLst>
          </p:cNvPr>
          <p:cNvSpPr txBox="1"/>
          <p:nvPr/>
        </p:nvSpPr>
        <p:spPr>
          <a:xfrm>
            <a:off x="1297317" y="418379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y(t)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CE5384-8422-7B4B-83CA-E03451E2D3B7}"/>
              </a:ext>
            </a:extLst>
          </p:cNvPr>
          <p:cNvSpPr txBox="1"/>
          <p:nvPr/>
        </p:nvSpPr>
        <p:spPr>
          <a:xfrm>
            <a:off x="2184606" y="42819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y</a:t>
            </a:r>
            <a:r>
              <a:rPr lang="en-FR" baseline="-25000" dirty="0"/>
              <a:t>ss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A2B03F8-F4D9-F142-947B-928145822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83" y="1666361"/>
            <a:ext cx="2209800" cy="38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8E08C-0FD4-CC49-82D3-C1BA0AD829E1}"/>
              </a:ext>
            </a:extLst>
          </p:cNvPr>
          <p:cNvSpPr txBox="1"/>
          <p:nvPr/>
        </p:nvSpPr>
        <p:spPr>
          <a:xfrm>
            <a:off x="5635095" y="1227993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Нестабильное СС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94102B-2E8E-F745-B28B-160BB12FF71F}"/>
              </a:ext>
            </a:extLst>
          </p:cNvPr>
          <p:cNvSpPr txBox="1"/>
          <p:nvPr/>
        </p:nvSpPr>
        <p:spPr>
          <a:xfrm>
            <a:off x="1296072" y="2463556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Стабильное СС</a:t>
            </a:r>
            <a:endParaRPr lang="en-FR" dirty="0">
              <a:solidFill>
                <a:srgbClr val="C00000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0FD6E33-BE47-5748-B6A0-F772999CB1E0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5945096" y="4456707"/>
            <a:ext cx="702750" cy="58220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5C057FA-D8F6-5741-8BEE-B786FAA9122D}"/>
              </a:ext>
            </a:extLst>
          </p:cNvPr>
          <p:cNvSpPr/>
          <p:nvPr/>
        </p:nvSpPr>
        <p:spPr>
          <a:xfrm>
            <a:off x="5867386" y="4378997"/>
            <a:ext cx="91043" cy="9104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348E1-AEB9-E349-9E49-9355AF25A9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793" y="-70404"/>
            <a:ext cx="8322376" cy="1143000"/>
          </a:xfrm>
        </p:spPr>
        <p:txBody>
          <a:bodyPr/>
          <a:lstStyle/>
          <a:p>
            <a:r>
              <a:rPr lang="ru-RU" dirty="0"/>
              <a:t>Траектории в </a:t>
            </a:r>
            <a:r>
              <a:rPr lang="en-US" dirty="0"/>
              <a:t>3x </a:t>
            </a:r>
            <a:r>
              <a:rPr lang="ru-RU" dirty="0"/>
              <a:t>мерном пространстве</a:t>
            </a:r>
            <a:endParaRPr lang="en-FR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8617BF-5119-5943-9328-5209A877781F}"/>
              </a:ext>
            </a:extLst>
          </p:cNvPr>
          <p:cNvCxnSpPr>
            <a:cxnSpLocks/>
          </p:cNvCxnSpPr>
          <p:nvPr/>
        </p:nvCxnSpPr>
        <p:spPr>
          <a:xfrm>
            <a:off x="5819302" y="3617195"/>
            <a:ext cx="93605" cy="6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2A5B39EF-A52D-AF40-B573-931C9BFF354D}"/>
              </a:ext>
            </a:extLst>
          </p:cNvPr>
          <p:cNvSpPr/>
          <p:nvPr/>
        </p:nvSpPr>
        <p:spPr>
          <a:xfrm>
            <a:off x="5563540" y="3595025"/>
            <a:ext cx="91043" cy="9104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B950DDB-F69F-6946-BF90-9CCF0806B18C}"/>
              </a:ext>
            </a:extLst>
          </p:cNvPr>
          <p:cNvSpPr/>
          <p:nvPr/>
        </p:nvSpPr>
        <p:spPr>
          <a:xfrm>
            <a:off x="4700826" y="1776658"/>
            <a:ext cx="3931892" cy="3753085"/>
          </a:xfrm>
          <a:custGeom>
            <a:avLst/>
            <a:gdLst>
              <a:gd name="connsiteX0" fmla="*/ 780494 w 3239488"/>
              <a:gd name="connsiteY0" fmla="*/ 1521639 h 3075028"/>
              <a:gd name="connsiteX1" fmla="*/ 1398331 w 3239488"/>
              <a:gd name="connsiteY1" fmla="*/ 1620493 h 3075028"/>
              <a:gd name="connsiteX2" fmla="*/ 1917315 w 3239488"/>
              <a:gd name="connsiteY2" fmla="*/ 2201260 h 3075028"/>
              <a:gd name="connsiteX3" fmla="*/ 1633110 w 3239488"/>
              <a:gd name="connsiteY3" fmla="*/ 3029163 h 3075028"/>
              <a:gd name="connsiteX4" fmla="*/ 422148 w 3239488"/>
              <a:gd name="connsiteY4" fmla="*/ 2856168 h 3075028"/>
              <a:gd name="connsiteX5" fmla="*/ 2018 w 3239488"/>
              <a:gd name="connsiteY5" fmla="*/ 1917055 h 3075028"/>
              <a:gd name="connsiteX6" fmla="*/ 323294 w 3239488"/>
              <a:gd name="connsiteY6" fmla="*/ 891444 h 3075028"/>
              <a:gd name="connsiteX7" fmla="*/ 1534256 w 3239488"/>
              <a:gd name="connsiteY7" fmla="*/ 38828 h 3075028"/>
              <a:gd name="connsiteX8" fmla="*/ 3239488 w 3239488"/>
              <a:gd name="connsiteY8" fmla="*/ 224179 h 307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9488" h="3075028">
                <a:moveTo>
                  <a:pt x="780494" y="1521639"/>
                </a:moveTo>
                <a:cubicBezTo>
                  <a:pt x="994677" y="1514431"/>
                  <a:pt x="1208861" y="1507223"/>
                  <a:pt x="1398331" y="1620493"/>
                </a:cubicBezTo>
                <a:cubicBezTo>
                  <a:pt x="1587801" y="1733763"/>
                  <a:pt x="1878185" y="1966482"/>
                  <a:pt x="1917315" y="2201260"/>
                </a:cubicBezTo>
                <a:cubicBezTo>
                  <a:pt x="1956445" y="2436038"/>
                  <a:pt x="1882304" y="2920012"/>
                  <a:pt x="1633110" y="3029163"/>
                </a:cubicBezTo>
                <a:cubicBezTo>
                  <a:pt x="1383916" y="3138314"/>
                  <a:pt x="693997" y="3041519"/>
                  <a:pt x="422148" y="2856168"/>
                </a:cubicBezTo>
                <a:cubicBezTo>
                  <a:pt x="150299" y="2670817"/>
                  <a:pt x="18494" y="2244509"/>
                  <a:pt x="2018" y="1917055"/>
                </a:cubicBezTo>
                <a:cubicBezTo>
                  <a:pt x="-14458" y="1589601"/>
                  <a:pt x="67921" y="1204482"/>
                  <a:pt x="323294" y="891444"/>
                </a:cubicBezTo>
                <a:cubicBezTo>
                  <a:pt x="578667" y="578406"/>
                  <a:pt x="1048224" y="150039"/>
                  <a:pt x="1534256" y="38828"/>
                </a:cubicBezTo>
                <a:cubicBezTo>
                  <a:pt x="2020288" y="-72383"/>
                  <a:pt x="2629888" y="75898"/>
                  <a:pt x="3239488" y="22417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7ADDB3-D070-E446-BEA1-BEA04D4ED1F5}"/>
              </a:ext>
            </a:extLst>
          </p:cNvPr>
          <p:cNvCxnSpPr>
            <a:cxnSpLocks/>
          </p:cNvCxnSpPr>
          <p:nvPr/>
        </p:nvCxnSpPr>
        <p:spPr>
          <a:xfrm>
            <a:off x="8567980" y="2033189"/>
            <a:ext cx="178673" cy="4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5422C5-13E5-6647-B2C2-D4764A73C44E}"/>
              </a:ext>
            </a:extLst>
          </p:cNvPr>
          <p:cNvCxnSpPr>
            <a:cxnSpLocks/>
          </p:cNvCxnSpPr>
          <p:nvPr/>
        </p:nvCxnSpPr>
        <p:spPr>
          <a:xfrm flipV="1">
            <a:off x="5912907" y="5043004"/>
            <a:ext cx="725471" cy="3543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9B2D45E5-B06B-4D47-9282-8018F4965B97}"/>
              </a:ext>
            </a:extLst>
          </p:cNvPr>
          <p:cNvSpPr/>
          <p:nvPr/>
        </p:nvSpPr>
        <p:spPr>
          <a:xfrm>
            <a:off x="2078598" y="3775587"/>
            <a:ext cx="970306" cy="1268333"/>
          </a:xfrm>
          <a:custGeom>
            <a:avLst/>
            <a:gdLst>
              <a:gd name="connsiteX0" fmla="*/ 231983 w 970306"/>
              <a:gd name="connsiteY0" fmla="*/ 0 h 1268333"/>
              <a:gd name="connsiteX1" fmla="*/ 507286 w 970306"/>
              <a:gd name="connsiteY1" fmla="*/ 58994 h 1268333"/>
              <a:gd name="connsiteX2" fmla="*/ 871079 w 970306"/>
              <a:gd name="connsiteY2" fmla="*/ 344129 h 1268333"/>
              <a:gd name="connsiteX3" fmla="*/ 959570 w 970306"/>
              <a:gd name="connsiteY3" fmla="*/ 875071 h 1268333"/>
              <a:gd name="connsiteX4" fmla="*/ 674434 w 970306"/>
              <a:gd name="connsiteY4" fmla="*/ 1238865 h 1268333"/>
              <a:gd name="connsiteX5" fmla="*/ 104163 w 970306"/>
              <a:gd name="connsiteY5" fmla="*/ 1199536 h 1268333"/>
              <a:gd name="connsiteX6" fmla="*/ 5841 w 970306"/>
              <a:gd name="connsiteY6" fmla="*/ 825910 h 1268333"/>
              <a:gd name="connsiteX7" fmla="*/ 182821 w 970306"/>
              <a:gd name="connsiteY7" fmla="*/ 648929 h 1268333"/>
              <a:gd name="connsiteX8" fmla="*/ 408963 w 970306"/>
              <a:gd name="connsiteY8" fmla="*/ 835742 h 1268333"/>
              <a:gd name="connsiteX9" fmla="*/ 320473 w 970306"/>
              <a:gd name="connsiteY9" fmla="*/ 1032387 h 1268333"/>
              <a:gd name="connsiteX10" fmla="*/ 182821 w 970306"/>
              <a:gd name="connsiteY10" fmla="*/ 1032387 h 126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0306" h="1268333">
                <a:moveTo>
                  <a:pt x="231983" y="0"/>
                </a:moveTo>
                <a:cubicBezTo>
                  <a:pt x="316376" y="819"/>
                  <a:pt x="400770" y="1639"/>
                  <a:pt x="507286" y="58994"/>
                </a:cubicBezTo>
                <a:cubicBezTo>
                  <a:pt x="613802" y="116349"/>
                  <a:pt x="795698" y="208116"/>
                  <a:pt x="871079" y="344129"/>
                </a:cubicBezTo>
                <a:cubicBezTo>
                  <a:pt x="946460" y="480142"/>
                  <a:pt x="992344" y="725948"/>
                  <a:pt x="959570" y="875071"/>
                </a:cubicBezTo>
                <a:cubicBezTo>
                  <a:pt x="926796" y="1024194"/>
                  <a:pt x="817002" y="1184787"/>
                  <a:pt x="674434" y="1238865"/>
                </a:cubicBezTo>
                <a:cubicBezTo>
                  <a:pt x="531866" y="1292943"/>
                  <a:pt x="215595" y="1268362"/>
                  <a:pt x="104163" y="1199536"/>
                </a:cubicBezTo>
                <a:cubicBezTo>
                  <a:pt x="-7269" y="1130710"/>
                  <a:pt x="-7269" y="917678"/>
                  <a:pt x="5841" y="825910"/>
                </a:cubicBezTo>
                <a:cubicBezTo>
                  <a:pt x="18951" y="734142"/>
                  <a:pt x="115634" y="647290"/>
                  <a:pt x="182821" y="648929"/>
                </a:cubicBezTo>
                <a:cubicBezTo>
                  <a:pt x="250008" y="650568"/>
                  <a:pt x="386021" y="771832"/>
                  <a:pt x="408963" y="835742"/>
                </a:cubicBezTo>
                <a:cubicBezTo>
                  <a:pt x="431905" y="899652"/>
                  <a:pt x="358163" y="999613"/>
                  <a:pt x="320473" y="1032387"/>
                </a:cubicBezTo>
                <a:cubicBezTo>
                  <a:pt x="282783" y="1065161"/>
                  <a:pt x="232802" y="1048774"/>
                  <a:pt x="182821" y="10323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4A424C7-BB17-6142-B3A3-4626CA9E1D49}"/>
              </a:ext>
            </a:extLst>
          </p:cNvPr>
          <p:cNvSpPr/>
          <p:nvPr/>
        </p:nvSpPr>
        <p:spPr>
          <a:xfrm>
            <a:off x="2304140" y="3737593"/>
            <a:ext cx="91043" cy="9104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F45149D-9641-7543-A317-4C1C09F9807A}"/>
              </a:ext>
            </a:extLst>
          </p:cNvPr>
          <p:cNvCxnSpPr>
            <a:cxnSpLocks/>
          </p:cNvCxnSpPr>
          <p:nvPr/>
        </p:nvCxnSpPr>
        <p:spPr>
          <a:xfrm flipH="1" flipV="1">
            <a:off x="2254645" y="4747553"/>
            <a:ext cx="33758" cy="73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8D9DC71-58D2-6A4E-AF61-597618471056}"/>
              </a:ext>
            </a:extLst>
          </p:cNvPr>
          <p:cNvCxnSpPr>
            <a:cxnSpLocks/>
          </p:cNvCxnSpPr>
          <p:nvPr/>
        </p:nvCxnSpPr>
        <p:spPr>
          <a:xfrm flipV="1">
            <a:off x="2329125" y="4378997"/>
            <a:ext cx="599591" cy="34698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50B20B9-165A-C64D-A042-B4FBC0DD8943}"/>
              </a:ext>
            </a:extLst>
          </p:cNvPr>
          <p:cNvCxnSpPr>
            <a:cxnSpLocks/>
          </p:cNvCxnSpPr>
          <p:nvPr/>
        </p:nvCxnSpPr>
        <p:spPr>
          <a:xfrm flipV="1">
            <a:off x="2338590" y="5360618"/>
            <a:ext cx="590126" cy="33779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9D2C11D-D233-C94E-9F30-7208368623C2}"/>
              </a:ext>
            </a:extLst>
          </p:cNvPr>
          <p:cNvSpPr/>
          <p:nvPr/>
        </p:nvSpPr>
        <p:spPr>
          <a:xfrm>
            <a:off x="2298643" y="4656510"/>
            <a:ext cx="91043" cy="9104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FEB5C0F-9505-3444-BB0F-3DC49A15EEA6}"/>
              </a:ext>
            </a:extLst>
          </p:cNvPr>
          <p:cNvCxnSpPr>
            <a:cxnSpLocks/>
            <a:endCxn id="76" idx="5"/>
          </p:cNvCxnSpPr>
          <p:nvPr/>
        </p:nvCxnSpPr>
        <p:spPr>
          <a:xfrm flipH="1" flipV="1">
            <a:off x="2376353" y="4734220"/>
            <a:ext cx="548290" cy="589846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7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36" grpId="0"/>
      <p:bldP spid="37" grpId="0"/>
      <p:bldP spid="38" grpId="0"/>
      <p:bldP spid="29" grpId="0"/>
      <p:bldP spid="30" grpId="0"/>
      <p:bldP spid="32" grpId="0"/>
      <p:bldP spid="44" grpId="0"/>
      <p:bldP spid="45" grpId="0"/>
      <p:bldP spid="46" grpId="0"/>
      <p:bldP spid="7" grpId="0"/>
      <p:bldP spid="48" grpId="0"/>
      <p:bldP spid="18" grpId="0" animBg="1"/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451C3-62F1-9148-9565-9A4B58436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8" y="1193680"/>
            <a:ext cx="3365500" cy="67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02CE3-0680-4140-A113-1F286E704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0" y="2007456"/>
            <a:ext cx="22098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4E9CF-DCA4-7D4D-ACA0-7FC0A4777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2" y="2493108"/>
            <a:ext cx="38100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60E86-EF73-914F-9BBD-E03206C1B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0" y="3549160"/>
            <a:ext cx="2743200" cy="55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D1B4C8-28E8-3141-855E-B23C7A960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4161809"/>
            <a:ext cx="38735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1ADD9E-2C5F-5F41-88D0-CE3A89C3E8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0" y="4975585"/>
            <a:ext cx="13843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70649-5FEC-E040-91A5-648CEDD05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5894020"/>
            <a:ext cx="4546600" cy="889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185452-678B-7E47-A942-BDB1B6F345B9}"/>
              </a:ext>
            </a:extLst>
          </p:cNvPr>
          <p:cNvSpPr txBox="1"/>
          <p:nvPr/>
        </p:nvSpPr>
        <p:spPr>
          <a:xfrm>
            <a:off x="4572000" y="1345564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Исходное ОДУ</a:t>
            </a:r>
            <a:endParaRPr lang="en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E941E-4FE6-9643-88A7-17E112D8A77D}"/>
              </a:ext>
            </a:extLst>
          </p:cNvPr>
          <p:cNvSpPr txBox="1"/>
          <p:nvPr/>
        </p:nvSpPr>
        <p:spPr>
          <a:xfrm>
            <a:off x="4572000" y="1901116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Стационарное состояние</a:t>
            </a:r>
            <a:endParaRPr lang="en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679B4-34A6-7A46-9CE7-D85668D08E8B}"/>
              </a:ext>
            </a:extLst>
          </p:cNvPr>
          <p:cNvSpPr txBox="1"/>
          <p:nvPr/>
        </p:nvSpPr>
        <p:spPr>
          <a:xfrm>
            <a:off x="4572000" y="2621607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Линеаризация рядом Тейлора</a:t>
            </a:r>
            <a:endParaRPr lang="en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3A1BE-7650-C849-9710-7502F7B989A2}"/>
              </a:ext>
            </a:extLst>
          </p:cNvPr>
          <p:cNvSpPr txBox="1"/>
          <p:nvPr/>
        </p:nvSpPr>
        <p:spPr>
          <a:xfrm>
            <a:off x="4572000" y="356456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Динамическая матрица </a:t>
            </a:r>
            <a:r>
              <a:rPr lang="en-US" dirty="0"/>
              <a:t>F</a:t>
            </a:r>
            <a:endParaRPr lang="en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E3B938-2DFB-6D4A-BBF1-AC4B4DCCE15A}"/>
              </a:ext>
            </a:extLst>
          </p:cNvPr>
          <p:cNvSpPr txBox="1"/>
          <p:nvPr/>
        </p:nvSpPr>
        <p:spPr>
          <a:xfrm>
            <a:off x="4572000" y="4145164"/>
            <a:ext cx="367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Разложение по собственным </a:t>
            </a:r>
          </a:p>
          <a:p>
            <a:r>
              <a:rPr lang="ru-RU" dirty="0"/>
              <a:t>векторам</a:t>
            </a:r>
            <a:endParaRPr lang="en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9F7B6-3383-C541-96C9-36C771252787}"/>
              </a:ext>
            </a:extLst>
          </p:cNvPr>
          <p:cNvSpPr txBox="1"/>
          <p:nvPr/>
        </p:nvSpPr>
        <p:spPr>
          <a:xfrm>
            <a:off x="4572000" y="4967851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Уравнение для амплитуд</a:t>
            </a:r>
            <a:endParaRPr lang="en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185181-1EC9-0441-B957-2BAA605B64C0}"/>
              </a:ext>
            </a:extLst>
          </p:cNvPr>
          <p:cNvSpPr txBox="1"/>
          <p:nvPr/>
        </p:nvSpPr>
        <p:spPr>
          <a:xfrm>
            <a:off x="5532359" y="578884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Решение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A7AB-8F8A-B343-910A-2ED9974466DE}"/>
              </a:ext>
            </a:extLst>
          </p:cNvPr>
          <p:cNvSpPr txBox="1"/>
          <p:nvPr/>
        </p:nvSpPr>
        <p:spPr>
          <a:xfrm>
            <a:off x="5532359" y="6296879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Условие стабильности</a:t>
            </a:r>
            <a:endParaRPr lang="en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C1FBC-2F7A-F74E-B36E-C736E2A8F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6413" y="-91802"/>
            <a:ext cx="7651299" cy="1143000"/>
          </a:xfrm>
        </p:spPr>
        <p:txBody>
          <a:bodyPr/>
          <a:lstStyle/>
          <a:p>
            <a:r>
              <a:rPr lang="ru-RU" dirty="0"/>
              <a:t>Вывод условия стабильного СС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62830386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479F-182C-E74E-AE51-D6FDF4F35E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0026" y="160337"/>
            <a:ext cx="6508750" cy="1143000"/>
          </a:xfrm>
        </p:spPr>
        <p:txBody>
          <a:bodyPr/>
          <a:lstStyle/>
          <a:p>
            <a:r>
              <a:rPr lang="ru-RU" dirty="0"/>
              <a:t>Выводы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B7F57-673D-5443-AB8D-1B721AB5C2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5029" y="2102922"/>
            <a:ext cx="6508750" cy="3916363"/>
          </a:xfrm>
        </p:spPr>
        <p:txBody>
          <a:bodyPr/>
          <a:lstStyle/>
          <a:p>
            <a:r>
              <a:rPr lang="ru-RU" dirty="0"/>
              <a:t>Некоторые экосистемы имеют одно или несколько стационарных состояний</a:t>
            </a:r>
          </a:p>
          <a:p>
            <a:r>
              <a:rPr lang="ru-RU" dirty="0"/>
              <a:t>Стационарное состояние бывает стабильное и нестабильное</a:t>
            </a:r>
          </a:p>
          <a:p>
            <a:r>
              <a:rPr lang="ru-RU" dirty="0"/>
              <a:t>СС стабильно когда ВСЕ вещественные части собственных значений динамической матрицы отрицательны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42206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A944-4960-8743-8DAF-F73CEE30475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446072"/>
            <a:ext cx="7886700" cy="4351338"/>
          </a:xfrm>
        </p:spPr>
        <p:txBody>
          <a:bodyPr>
            <a:normAutofit/>
          </a:bodyPr>
          <a:lstStyle/>
          <a:p>
            <a:r>
              <a:rPr lang="ru-RU" sz="1600" dirty="0"/>
              <a:t>Записать как химические реакции</a:t>
            </a:r>
          </a:p>
          <a:p>
            <a:r>
              <a:rPr lang="ru-RU" sz="1600" dirty="0"/>
              <a:t> Числа</a:t>
            </a:r>
            <a:r>
              <a:rPr lang="en-US" sz="1600" dirty="0"/>
              <a:t> C, H,</a:t>
            </a:r>
            <a:r>
              <a:rPr lang="ru-RU" sz="1600" dirty="0"/>
              <a:t> </a:t>
            </a:r>
            <a:r>
              <a:rPr lang="en-US" sz="1600" dirty="0"/>
              <a:t>W </a:t>
            </a:r>
            <a:r>
              <a:rPr lang="ru-RU" sz="1600" dirty="0"/>
              <a:t>натуральные или 0</a:t>
            </a:r>
          </a:p>
          <a:p>
            <a:r>
              <a:rPr lang="ru-RU" sz="1600" dirty="0"/>
              <a:t>Задать шаг по времени, </a:t>
            </a:r>
            <a:r>
              <a:rPr lang="en-US" sz="1600" dirty="0"/>
              <a:t>dt</a:t>
            </a:r>
            <a:endParaRPr lang="ru-RU" sz="1600" dirty="0"/>
          </a:p>
          <a:p>
            <a:r>
              <a:rPr lang="ru-RU" sz="1600" dirty="0"/>
              <a:t> На каждом шагу, </a:t>
            </a:r>
            <a:r>
              <a:rPr lang="en-US" sz="1600" dirty="0"/>
              <a:t>C, H,</a:t>
            </a:r>
            <a:r>
              <a:rPr lang="ru-RU" sz="1600" dirty="0"/>
              <a:t> </a:t>
            </a:r>
            <a:r>
              <a:rPr lang="en-US" sz="1600" dirty="0"/>
              <a:t>W </a:t>
            </a:r>
            <a:r>
              <a:rPr lang="ru-RU" sz="1600" dirty="0"/>
              <a:t>или остается</a:t>
            </a:r>
            <a:r>
              <a:rPr lang="en-US" sz="1600" dirty="0"/>
              <a:t> </a:t>
            </a:r>
            <a:r>
              <a:rPr lang="ru-RU" sz="1600" dirty="0"/>
              <a:t>тем же, или меняется на 1 или -1</a:t>
            </a:r>
          </a:p>
          <a:p>
            <a:r>
              <a:rPr lang="ru-RU" sz="1600" dirty="0"/>
              <a:t>Вероятность изменения пропорциональна шагу и коэффициенту реакции</a:t>
            </a:r>
            <a:endParaRPr lang="en-US" sz="1600" dirty="0"/>
          </a:p>
          <a:p>
            <a:pPr lvl="1"/>
            <a:r>
              <a:rPr lang="ru-RU" dirty="0"/>
              <a:t>Пример: размножение зайцев 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H(</a:t>
            </a:r>
            <a:r>
              <a:rPr lang="en-US" b="1" dirty="0" err="1">
                <a:solidFill>
                  <a:srgbClr val="C00000"/>
                </a:solidFill>
              </a:rPr>
              <a:t>t+dt</a:t>
            </a:r>
            <a:r>
              <a:rPr lang="en-US" b="1" dirty="0">
                <a:solidFill>
                  <a:srgbClr val="C00000"/>
                </a:solidFill>
              </a:rPr>
              <a:t>) = H(t) + </a:t>
            </a:r>
            <a:r>
              <a:rPr lang="ru-RU" b="1" dirty="0">
                <a:solidFill>
                  <a:srgbClr val="C00000"/>
                </a:solidFill>
              </a:rPr>
              <a:t>(</a:t>
            </a:r>
            <a:r>
              <a:rPr lang="en-US" b="1" dirty="0">
                <a:solidFill>
                  <a:srgbClr val="C00000"/>
                </a:solidFill>
              </a:rPr>
              <a:t>rand &lt; f*C*H*dt</a:t>
            </a:r>
            <a:r>
              <a:rPr lang="ru-RU" b="1" dirty="0">
                <a:solidFill>
                  <a:srgbClr val="C00000"/>
                </a:solidFill>
              </a:rPr>
              <a:t>)</a:t>
            </a:r>
            <a:endParaRPr lang="en-FR" b="1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34886-B843-1942-A7F2-F8DEA1C1DB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68450" y="65173"/>
            <a:ext cx="7575550" cy="1143000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ru-RU" dirty="0" err="1"/>
              <a:t>Гиллеспи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3AD92-AD37-C343-AB43-26A43791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7" y="4049589"/>
            <a:ext cx="5376342" cy="2332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59BEE-51E9-7C4D-8A8B-A85957D9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09" y="3621741"/>
            <a:ext cx="3320699" cy="29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0992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57BD-4589-4742-9179-AD03B627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3" y="-216765"/>
            <a:ext cx="7886700" cy="1325563"/>
          </a:xfrm>
        </p:spPr>
        <p:txBody>
          <a:bodyPr/>
          <a:lstStyle/>
          <a:p>
            <a:r>
              <a:rPr lang="ru-RU" dirty="0"/>
              <a:t>Расселение Индоевропейцев:</a:t>
            </a: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3763F4-339B-8C49-98AF-D40D27419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937835"/>
            <a:ext cx="9132509" cy="5184691"/>
          </a:xfrm>
        </p:spPr>
      </p:pic>
    </p:spTree>
    <p:extLst>
      <p:ext uri="{BB962C8B-B14F-4D97-AF65-F5344CB8AC3E}">
        <p14:creationId xmlns:p14="http://schemas.microsoft.com/office/powerpoint/2010/main" val="1617367440"/>
      </p:ext>
    </p:extLst>
  </p:cSld>
  <p:clrMapOvr>
    <a:masterClrMapping/>
  </p:clrMapOvr>
  <p:transition spd="slow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F66A-3EED-DE44-86A9-1963B9AEC6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-275073"/>
            <a:ext cx="7886700" cy="1325563"/>
          </a:xfrm>
        </p:spPr>
        <p:txBody>
          <a:bodyPr/>
          <a:lstStyle/>
          <a:p>
            <a:r>
              <a:rPr lang="ru-RU" dirty="0"/>
              <a:t>Начальные значения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9C2DF-EC3E-394F-A6B1-7B698E7B9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" y="1318162"/>
            <a:ext cx="7416947" cy="51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67832"/>
      </p:ext>
    </p:extLst>
  </p:cSld>
  <p:clrMapOvr>
    <a:masterClrMapping/>
  </p:clrMapOvr>
  <p:transition spd="med" advTm="0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05BE11-8E45-FF4E-B008-F2C11E810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349851"/>
            <a:ext cx="5041182" cy="51430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3CC8F-D5E7-D446-A66D-D99EFC68B1B3}"/>
              </a:ext>
            </a:extLst>
          </p:cNvPr>
          <p:cNvSpPr txBox="1">
            <a:spLocks/>
          </p:cNvSpPr>
          <p:nvPr/>
        </p:nvSpPr>
        <p:spPr>
          <a:xfrm>
            <a:off x="213756" y="-214528"/>
            <a:ext cx="87046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BFEBD5-6CB5-0040-9680-DA33B5E9BC15}"/>
              </a:ext>
            </a:extLst>
          </p:cNvPr>
          <p:cNvSpPr/>
          <p:nvPr/>
        </p:nvSpPr>
        <p:spPr>
          <a:xfrm>
            <a:off x="711200" y="4898108"/>
            <a:ext cx="5332021" cy="1594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E7BC2A-1F70-8F42-ACE6-8A3E0E36B5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5631" y="365126"/>
            <a:ext cx="8289925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Стационарное состояние </a:t>
            </a:r>
            <a:br>
              <a:rPr lang="ru-RU" dirty="0"/>
            </a:br>
            <a:r>
              <a:rPr lang="ru-RU" dirty="0"/>
              <a:t>и начальные значения</a:t>
            </a:r>
            <a:br>
              <a:rPr lang="en-FR" dirty="0"/>
            </a:b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46374034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602BEB-E2E8-7541-B36B-34122061A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" y="2070263"/>
            <a:ext cx="9185498" cy="46659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5CC814-EC31-9640-A64D-B10A311A33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13354" y="-384003"/>
            <a:ext cx="7886700" cy="1325563"/>
          </a:xfrm>
        </p:spPr>
        <p:txBody>
          <a:bodyPr/>
          <a:lstStyle/>
          <a:p>
            <a:r>
              <a:rPr lang="ru-RU" dirty="0"/>
              <a:t>Пошаговая итерация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3F19E-6F01-7940-ACD4-B42AC23B0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" y="694931"/>
            <a:ext cx="4145643" cy="137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75398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66D5-2393-C642-BE4E-F90F3962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Практическое задание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8D966-9FC1-6E46-9201-672F8DF76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Получить стабильное и нестабильное решение методом </a:t>
            </a:r>
            <a:r>
              <a:rPr lang="ru-RU" dirty="0" err="1"/>
              <a:t>Гиллеспи</a:t>
            </a:r>
            <a:endParaRPr lang="ru-RU" dirty="0"/>
          </a:p>
          <a:p>
            <a:r>
              <a:rPr lang="ru-RU" dirty="0"/>
              <a:t>Подобрать параметры чтобы было морковок &gt;&gt; зайцев </a:t>
            </a:r>
            <a:r>
              <a:rPr lang="ru-RU"/>
              <a:t>&gt;&gt; волков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93411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D73E-014C-8542-AEEC-BD2BE6AE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Экологическое моделирование</a:t>
            </a:r>
            <a:endParaRPr lang="en-FR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212B3-7B20-4142-9A68-74D9B3EB2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8859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1C5A6-4ED6-BE4B-A5E9-BCEF57588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11" y="3483395"/>
            <a:ext cx="2656692" cy="1496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9C805-BA84-E740-B131-488BFC19E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7" y="3483395"/>
            <a:ext cx="2656693" cy="149076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6C38C2A-2BBD-FA4E-8D92-8DF72F511666}"/>
              </a:ext>
            </a:extLst>
          </p:cNvPr>
          <p:cNvSpPr/>
          <p:nvPr/>
        </p:nvSpPr>
        <p:spPr>
          <a:xfrm rot="5400000">
            <a:off x="734450" y="5316630"/>
            <a:ext cx="944864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0174C758-1860-0A48-9A1D-B1953A2554B3}"/>
              </a:ext>
            </a:extLst>
          </p:cNvPr>
          <p:cNvSpPr/>
          <p:nvPr/>
        </p:nvSpPr>
        <p:spPr>
          <a:xfrm>
            <a:off x="2504893" y="5945941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B7C61D22-902B-1749-9A60-E05A1080ED10}"/>
              </a:ext>
            </a:extLst>
          </p:cNvPr>
          <p:cNvSpPr/>
          <p:nvPr/>
        </p:nvSpPr>
        <p:spPr>
          <a:xfrm rot="10800000">
            <a:off x="1238974" y="2890414"/>
            <a:ext cx="1440000" cy="59298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15" name="Curved Up Arrow 14">
            <a:extLst>
              <a:ext uri="{FF2B5EF4-FFF2-40B4-BE49-F238E27FC236}">
                <a16:creationId xmlns:a16="http://schemas.microsoft.com/office/drawing/2014/main" id="{24D297E5-5EAC-D54D-B9A0-BB0630F2B22E}"/>
              </a:ext>
            </a:extLst>
          </p:cNvPr>
          <p:cNvSpPr/>
          <p:nvPr/>
        </p:nvSpPr>
        <p:spPr>
          <a:xfrm rot="10800000">
            <a:off x="5536741" y="2890413"/>
            <a:ext cx="1440000" cy="59298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D39C4D-F2A6-6849-9312-1B83CACDE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75" y="526493"/>
            <a:ext cx="3022600" cy="2019300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C931B016-9AF9-754E-A4C3-396F6E715A05}"/>
              </a:ext>
            </a:extLst>
          </p:cNvPr>
          <p:cNvSpPr/>
          <p:nvPr/>
        </p:nvSpPr>
        <p:spPr>
          <a:xfrm>
            <a:off x="6054222" y="5972590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7DAE5CA-3835-1840-9B79-D3C44338EC8F}"/>
              </a:ext>
            </a:extLst>
          </p:cNvPr>
          <p:cNvSpPr/>
          <p:nvPr/>
        </p:nvSpPr>
        <p:spPr>
          <a:xfrm flipH="1">
            <a:off x="4976982" y="1249016"/>
            <a:ext cx="1149497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D2459C-41D2-F043-AB11-E2EA64BD329E}"/>
              </a:ext>
            </a:extLst>
          </p:cNvPr>
          <p:cNvSpPr txBox="1"/>
          <p:nvPr/>
        </p:nvSpPr>
        <p:spPr>
          <a:xfrm>
            <a:off x="4993414" y="938089"/>
            <a:ext cx="250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soil, water, C02, nitrogen</a:t>
            </a:r>
            <a:endParaRPr lang="en-FR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D43FED8-7835-EC42-B038-5E4038FC0BD7}"/>
              </a:ext>
            </a:extLst>
          </p:cNvPr>
          <p:cNvSpPr/>
          <p:nvPr/>
        </p:nvSpPr>
        <p:spPr>
          <a:xfrm rot="8979210" flipH="1" flipV="1">
            <a:off x="2347260" y="2538891"/>
            <a:ext cx="1142379" cy="210085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gradFill flip="none" rotWithShape="1">
              <a:gsLst>
                <a:gs pos="33000">
                  <a:srgbClr val="008000"/>
                </a:gs>
                <a:gs pos="96000">
                  <a:prstClr val="white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0355FD28-0DAD-5246-BA48-E2682473845C}"/>
              </a:ext>
            </a:extLst>
          </p:cNvPr>
          <p:cNvSpPr/>
          <p:nvPr/>
        </p:nvSpPr>
        <p:spPr>
          <a:xfrm rot="13745981">
            <a:off x="4143099" y="2264692"/>
            <a:ext cx="1017246" cy="2125357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23B5947F-DDF6-BD49-83D9-0DD68FF7BA0E}"/>
              </a:ext>
            </a:extLst>
          </p:cNvPr>
          <p:cNvSpPr/>
          <p:nvPr/>
        </p:nvSpPr>
        <p:spPr>
          <a:xfrm rot="1734417">
            <a:off x="3464815" y="3328810"/>
            <a:ext cx="1035312" cy="2453654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17B04E-EEB8-5048-A02D-BA16F6475CE0}"/>
              </a:ext>
            </a:extLst>
          </p:cNvPr>
          <p:cNvSpPr txBox="1"/>
          <p:nvPr/>
        </p:nvSpPr>
        <p:spPr>
          <a:xfrm>
            <a:off x="5316587" y="14596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rowth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40AE6-5E8B-E045-AD5F-4C169550F098}"/>
              </a:ext>
            </a:extLst>
          </p:cNvPr>
          <p:cNvSpPr txBox="1"/>
          <p:nvPr/>
        </p:nvSpPr>
        <p:spPr>
          <a:xfrm>
            <a:off x="3111238" y="26118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3B17F5-EAD7-F044-B2E4-9C1344038BD5}"/>
              </a:ext>
            </a:extLst>
          </p:cNvPr>
          <p:cNvSpPr txBox="1"/>
          <p:nvPr/>
        </p:nvSpPr>
        <p:spPr>
          <a:xfrm>
            <a:off x="2156046" y="51912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509EA3-5136-6B44-A0F5-EEC3B0107BDE}"/>
              </a:ext>
            </a:extLst>
          </p:cNvPr>
          <p:cNvSpPr txBox="1"/>
          <p:nvPr/>
        </p:nvSpPr>
        <p:spPr>
          <a:xfrm>
            <a:off x="2876976" y="299135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70C0"/>
                </a:solidFill>
              </a:rPr>
              <a:t>H(t)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D4D13D-2178-9A48-9C5F-D0694B4DA238}"/>
              </a:ext>
            </a:extLst>
          </p:cNvPr>
          <p:cNvSpPr txBox="1"/>
          <p:nvPr/>
        </p:nvSpPr>
        <p:spPr>
          <a:xfrm>
            <a:off x="7066211" y="301784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70C0"/>
                </a:solidFill>
              </a:rPr>
              <a:t>W(t)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9F1269-7AAD-C140-87C8-F950C4B76FA6}"/>
              </a:ext>
            </a:extLst>
          </p:cNvPr>
          <p:cNvSpPr txBox="1"/>
          <p:nvPr/>
        </p:nvSpPr>
        <p:spPr>
          <a:xfrm>
            <a:off x="2179502" y="120345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70C0"/>
                </a:solidFill>
              </a:rPr>
              <a:t>C(t)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780BF9-661F-E046-AE85-26360FDDA626}"/>
              </a:ext>
            </a:extLst>
          </p:cNvPr>
          <p:cNvSpPr txBox="1"/>
          <p:nvPr/>
        </p:nvSpPr>
        <p:spPr>
          <a:xfrm>
            <a:off x="5433728" y="244710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eat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1766EDBD-3752-D44A-BBF0-7C87A5C7625F}"/>
              </a:ext>
            </a:extLst>
          </p:cNvPr>
          <p:cNvSpPr/>
          <p:nvPr/>
        </p:nvSpPr>
        <p:spPr>
          <a:xfrm rot="5400000">
            <a:off x="2391096" y="5307486"/>
            <a:ext cx="944864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EB5C9F-71BD-264B-BC6E-A7B2B875C88F}"/>
              </a:ext>
            </a:extLst>
          </p:cNvPr>
          <p:cNvSpPr txBox="1"/>
          <p:nvPr/>
        </p:nvSpPr>
        <p:spPr>
          <a:xfrm>
            <a:off x="257718" y="5147828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eath</a:t>
            </a:r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F23B972-BDF8-1C45-91CA-0CB66E9854FC}"/>
              </a:ext>
            </a:extLst>
          </p:cNvPr>
          <p:cNvSpPr/>
          <p:nvPr/>
        </p:nvSpPr>
        <p:spPr>
          <a:xfrm rot="5400000">
            <a:off x="5992239" y="5307486"/>
            <a:ext cx="944864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F9293A-12F4-6E4A-84CD-A9AD2CEC52C9}"/>
              </a:ext>
            </a:extLst>
          </p:cNvPr>
          <p:cNvSpPr txBox="1"/>
          <p:nvPr/>
        </p:nvSpPr>
        <p:spPr>
          <a:xfrm>
            <a:off x="6557413" y="5179596"/>
            <a:ext cx="179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eath, natural and starvation </a:t>
            </a:r>
            <a:endParaRPr lang="en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BFF51C57-94CE-AB4C-A704-4AEA205BD6D5}"/>
              </a:ext>
            </a:extLst>
          </p:cNvPr>
          <p:cNvSpPr/>
          <p:nvPr/>
        </p:nvSpPr>
        <p:spPr>
          <a:xfrm flipH="1">
            <a:off x="897254" y="1463371"/>
            <a:ext cx="1149497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F3B171F-7E2D-F445-861B-79EF8D45C9C6}"/>
              </a:ext>
            </a:extLst>
          </p:cNvPr>
          <p:cNvSpPr/>
          <p:nvPr/>
        </p:nvSpPr>
        <p:spPr>
          <a:xfrm flipH="1">
            <a:off x="887422" y="1918781"/>
            <a:ext cx="1149497" cy="278211"/>
          </a:xfrm>
          <a:prstGeom prst="rightArrow">
            <a:avLst>
              <a:gd name="adj1" fmla="val 50000"/>
              <a:gd name="adj2" fmla="val 84237"/>
            </a:avLst>
          </a:prstGeom>
          <a:gradFill flip="none" rotWithShape="1">
            <a:gsLst>
              <a:gs pos="0">
                <a:srgbClr val="A136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/>
          </a:p>
        </p:txBody>
      </p:sp>
      <p:sp>
        <p:nvSpPr>
          <p:cNvPr id="55" name="Cloud 54">
            <a:extLst>
              <a:ext uri="{FF2B5EF4-FFF2-40B4-BE49-F238E27FC236}">
                <a16:creationId xmlns:a16="http://schemas.microsoft.com/office/drawing/2014/main" id="{F3E25E46-9E4F-924D-9C18-233412327B53}"/>
              </a:ext>
            </a:extLst>
          </p:cNvPr>
          <p:cNvSpPr/>
          <p:nvPr/>
        </p:nvSpPr>
        <p:spPr>
          <a:xfrm>
            <a:off x="34610" y="1589392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E02F28-D59F-7945-9A55-3B47AC9B13AC}"/>
              </a:ext>
            </a:extLst>
          </p:cNvPr>
          <p:cNvSpPr txBox="1"/>
          <p:nvPr/>
        </p:nvSpPr>
        <p:spPr>
          <a:xfrm>
            <a:off x="1255984" y="11357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6226DE-9CD0-9541-8865-535521C71D21}"/>
              </a:ext>
            </a:extLst>
          </p:cNvPr>
          <p:cNvSpPr txBox="1"/>
          <p:nvPr/>
        </p:nvSpPr>
        <p:spPr>
          <a:xfrm>
            <a:off x="1262038" y="161822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2D7F0D5E-8736-5143-AFD1-2B6661900F42}"/>
              </a:ext>
            </a:extLst>
          </p:cNvPr>
          <p:cNvSpPr/>
          <p:nvPr/>
        </p:nvSpPr>
        <p:spPr>
          <a:xfrm rot="8190863">
            <a:off x="778151" y="2362976"/>
            <a:ext cx="996253" cy="890705"/>
          </a:xfrm>
          <a:custGeom>
            <a:avLst/>
            <a:gdLst>
              <a:gd name="connsiteX0" fmla="*/ 1219200 w 1219200"/>
              <a:gd name="connsiteY0" fmla="*/ 0 h 228600"/>
              <a:gd name="connsiteX1" fmla="*/ 524933 w 1219200"/>
              <a:gd name="connsiteY1" fmla="*/ 186267 h 228600"/>
              <a:gd name="connsiteX2" fmla="*/ 0 w 121920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228600">
                <a:moveTo>
                  <a:pt x="1219200" y="0"/>
                </a:moveTo>
                <a:cubicBezTo>
                  <a:pt x="973666" y="74083"/>
                  <a:pt x="728133" y="148167"/>
                  <a:pt x="524933" y="186267"/>
                </a:cubicBezTo>
                <a:cubicBezTo>
                  <a:pt x="321733" y="224367"/>
                  <a:pt x="0" y="228600"/>
                  <a:pt x="0" y="228600"/>
                </a:cubicBezTo>
              </a:path>
            </a:pathLst>
          </a:cu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7081" tIns="43541" rIns="87081" bIns="43541" rtlCol="0" anchor="ctr"/>
          <a:lstStyle/>
          <a:p>
            <a:pPr algn="ctr"/>
            <a:endParaRPr lang="en-US" sz="1200" dirty="0"/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6782C585-DEBC-FC49-B56F-5C2CA0A39866}"/>
              </a:ext>
            </a:extLst>
          </p:cNvPr>
          <p:cNvSpPr/>
          <p:nvPr/>
        </p:nvSpPr>
        <p:spPr>
          <a:xfrm>
            <a:off x="828525" y="5951516"/>
            <a:ext cx="820898" cy="51247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081" tIns="43541" rIns="87081" bIns="43541" spcCol="0"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0664399"/>
      </p:ext>
    </p:extLst>
  </p:cSld>
  <p:clrMapOvr>
    <a:masterClrMapping/>
  </p:clrMapOvr>
  <p:transition spd="med" advTm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F969-8E62-794E-8419-AF5265C2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Динамическое моделирование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BCDD-AB79-CB4E-BAAC-89393829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dirty="0"/>
              <a:t>Численное решение ОДУ</a:t>
            </a:r>
          </a:p>
          <a:p>
            <a:pPr>
              <a:lnSpc>
                <a:spcPct val="150000"/>
              </a:lnSpc>
            </a:pPr>
            <a:r>
              <a:rPr lang="ru-RU" dirty="0"/>
              <a:t> Стохастическое моделирование (</a:t>
            </a:r>
            <a:r>
              <a:rPr lang="en-US" dirty="0"/>
              <a:t>Gillespie</a:t>
            </a:r>
            <a:r>
              <a:rPr lang="ru-RU" dirty="0"/>
              <a:t>, </a:t>
            </a:r>
            <a:r>
              <a:rPr lang="en-US" dirty="0"/>
              <a:t>Monte Carlo </a:t>
            </a:r>
            <a:r>
              <a:rPr lang="ru-RU" dirty="0"/>
              <a:t>) для малой популяции</a:t>
            </a:r>
          </a:p>
          <a:p>
            <a:pPr>
              <a:lnSpc>
                <a:spcPct val="150000"/>
              </a:lnSpc>
            </a:pPr>
            <a:r>
              <a:rPr lang="ru-RU" dirty="0"/>
              <a:t>Смешанный метод: </a:t>
            </a:r>
            <a:r>
              <a:rPr lang="en-US" dirty="0"/>
              <a:t>ODE </a:t>
            </a:r>
            <a:r>
              <a:rPr lang="ru-RU" dirty="0"/>
              <a:t>выше некоего порога размера </a:t>
            </a:r>
            <a:r>
              <a:rPr lang="ru-RU" dirty="0" err="1"/>
              <a:t>подпопуляции</a:t>
            </a:r>
            <a:r>
              <a:rPr lang="ru-RU" dirty="0"/>
              <a:t> и стохастический метод ниже порога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31695815"/>
      </p:ext>
    </p:extLst>
  </p:cSld>
  <p:clrMapOvr>
    <a:masterClrMapping/>
  </p:clrMapOvr>
  <p:transition spd="med" advTm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3713-66FB-0747-9133-51A329C4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05" y="324618"/>
            <a:ext cx="7345190" cy="1568532"/>
          </a:xfrm>
        </p:spPr>
        <p:txBody>
          <a:bodyPr/>
          <a:lstStyle/>
          <a:p>
            <a:r>
              <a:rPr lang="ru-RU" sz="3200" dirty="0"/>
              <a:t>Обыкновенные дифференциальные </a:t>
            </a:r>
            <a:br>
              <a:rPr lang="ru-RU" sz="3200" dirty="0"/>
            </a:br>
            <a:r>
              <a:rPr lang="ru-RU" sz="3200" dirty="0"/>
              <a:t>уравнения (ОДУ)</a:t>
            </a:r>
            <a:br>
              <a:rPr lang="ru-RU" sz="2800" dirty="0"/>
            </a:br>
            <a:endParaRPr lang="en-FR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C0DB0C-6F51-614A-B4E5-82DCE79C9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0" y="1441935"/>
            <a:ext cx="4273743" cy="3772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A4255-2A64-8F47-9F42-927B0320D6C5}"/>
              </a:ext>
            </a:extLst>
          </p:cNvPr>
          <p:cNvSpPr txBox="1"/>
          <p:nvPr/>
        </p:nvSpPr>
        <p:spPr>
          <a:xfrm>
            <a:off x="1522304" y="5416065"/>
            <a:ext cx="427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Заглавные буквы: переменные состояния</a:t>
            </a:r>
          </a:p>
          <a:p>
            <a:r>
              <a:rPr lang="ru-RU" dirty="0"/>
              <a:t>Строчные буквы: параметры модели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575665533"/>
      </p:ext>
    </p:extLst>
  </p:cSld>
  <p:clrMapOvr>
    <a:masterClrMapping/>
  </p:clrMapOvr>
  <p:transition spd="med" advTm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3713-66FB-0747-9133-51A329C4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091" y="192300"/>
            <a:ext cx="6337300" cy="857250"/>
          </a:xfrm>
        </p:spPr>
        <p:txBody>
          <a:bodyPr>
            <a:normAutofit/>
          </a:bodyPr>
          <a:lstStyle/>
          <a:p>
            <a:r>
              <a:rPr lang="ru-RU" dirty="0"/>
              <a:t>Стационарное состояние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F421D-672B-3341-B7DD-CC4A48DFF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345219"/>
            <a:ext cx="2207035" cy="1948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7B4A6-2512-B34B-9961-DE02F8A62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40" y="2220014"/>
            <a:ext cx="1866900" cy="638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59E85B-D4CE-DE49-84C4-F15FDD6C0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88" y="4993988"/>
            <a:ext cx="2466975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45C04D-04A7-094E-A932-F4C602895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88" y="3447946"/>
            <a:ext cx="2371725" cy="43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337D4-88BF-D74E-875A-6B7B72F41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03" y="3449527"/>
            <a:ext cx="1019175" cy="447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C7CA7E-148A-1F4C-A546-F085AC165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03" y="4167409"/>
            <a:ext cx="1981200" cy="590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A6F325-7C28-4540-A7EB-7A6C058CB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88" y="4191221"/>
            <a:ext cx="2943225" cy="54292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5FC1EBD-9F9A-D443-88BF-EE9099ABB9A5}"/>
              </a:ext>
            </a:extLst>
          </p:cNvPr>
          <p:cNvGrpSpPr/>
          <p:nvPr/>
        </p:nvGrpSpPr>
        <p:grpSpPr>
          <a:xfrm>
            <a:off x="3841667" y="3897203"/>
            <a:ext cx="421514" cy="1034440"/>
            <a:chOff x="3598223" y="4368405"/>
            <a:chExt cx="498764" cy="9928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2B5080-E20D-B647-8ABA-AE10F696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7" y="4368405"/>
              <a:ext cx="385600" cy="9928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053849-5A63-D243-87CD-9E4C869D78B6}"/>
                </a:ext>
              </a:extLst>
            </p:cNvPr>
            <p:cNvCxnSpPr>
              <a:cxnSpLocks/>
            </p:cNvCxnSpPr>
            <p:nvPr/>
          </p:nvCxnSpPr>
          <p:spPr>
            <a:xfrm>
              <a:off x="3598223" y="5361271"/>
              <a:ext cx="2137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C54385-7D3B-8940-8155-397F85E4EAB2}"/>
              </a:ext>
            </a:extLst>
          </p:cNvPr>
          <p:cNvGrpSpPr/>
          <p:nvPr/>
        </p:nvGrpSpPr>
        <p:grpSpPr>
          <a:xfrm rot="11018668">
            <a:off x="3850312" y="3891668"/>
            <a:ext cx="1306962" cy="402203"/>
            <a:chOff x="3598223" y="4368405"/>
            <a:chExt cx="498764" cy="99286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00D9DF-1209-4349-9F4C-E734C7D1C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7" y="4368405"/>
              <a:ext cx="385600" cy="9928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8C0547-CBB5-D94A-AA72-67362DA8247A}"/>
                </a:ext>
              </a:extLst>
            </p:cNvPr>
            <p:cNvCxnSpPr>
              <a:cxnSpLocks/>
            </p:cNvCxnSpPr>
            <p:nvPr/>
          </p:nvCxnSpPr>
          <p:spPr>
            <a:xfrm>
              <a:off x="3598223" y="5361271"/>
              <a:ext cx="2137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E46E8F-2B9D-394D-8349-F12E6FE98C7B}"/>
              </a:ext>
            </a:extLst>
          </p:cNvPr>
          <p:cNvSpPr txBox="1"/>
          <p:nvPr/>
        </p:nvSpPr>
        <p:spPr>
          <a:xfrm>
            <a:off x="4872801" y="5170000"/>
            <a:ext cx="13051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FR" sz="1350" dirty="0">
                <a:solidFill>
                  <a:prstClr val="black"/>
                </a:solidFill>
                <a:latin typeface="Calibri" panose="020F0502020204030204"/>
              </a:rPr>
              <a:t>Assuming W &gt;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4A63A-6B9B-5643-9B66-DDE990BCB3A0}"/>
              </a:ext>
            </a:extLst>
          </p:cNvPr>
          <p:cNvSpPr txBox="1"/>
          <p:nvPr/>
        </p:nvSpPr>
        <p:spPr>
          <a:xfrm>
            <a:off x="6367182" y="4316153"/>
            <a:ext cx="3978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ru-RU" sz="1350" b="1" dirty="0">
                <a:solidFill>
                  <a:srgbClr val="C00000"/>
                </a:solidFill>
                <a:latin typeface="Calibri" panose="020F0502020204030204"/>
              </a:rPr>
              <a:t>&gt; 0</a:t>
            </a:r>
            <a:endParaRPr lang="en-FR" sz="1350" b="1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3351804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3713-66FB-0747-9133-51A329C4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19829"/>
            <a:ext cx="4881283" cy="857250"/>
          </a:xfrm>
        </p:spPr>
        <p:txBody>
          <a:bodyPr/>
          <a:lstStyle/>
          <a:p>
            <a:r>
              <a:rPr lang="ru-RU" dirty="0"/>
              <a:t>Условия существования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B6775-417E-884F-8A3D-C607D7763BC6}"/>
              </a:ext>
            </a:extLst>
          </p:cNvPr>
          <p:cNvSpPr txBox="1"/>
          <p:nvPr/>
        </p:nvSpPr>
        <p:spPr>
          <a:xfrm>
            <a:off x="2100252" y="1565667"/>
            <a:ext cx="2780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Calibri" panose="020F0502020204030204"/>
              </a:rPr>
              <a:t>Волки не вымрут,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ru-RU" sz="1600" dirty="0">
                <a:solidFill>
                  <a:prstClr val="black"/>
                </a:solidFill>
                <a:latin typeface="Calibri" panose="020F0502020204030204"/>
              </a:rPr>
              <a:t> &gt; 0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ru-RU" sz="1600" dirty="0">
                <a:solidFill>
                  <a:prstClr val="black"/>
                </a:solidFill>
                <a:latin typeface="Calibri" panose="020F0502020204030204"/>
              </a:rPr>
              <a:t>если</a:t>
            </a:r>
            <a:endParaRPr lang="en-F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124D4-6E57-2B48-8CC1-A72E95B8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53" y="2026224"/>
            <a:ext cx="2114550" cy="514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C0DB0C-6F51-614A-B4E5-82DCE79C9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28" y="4359290"/>
            <a:ext cx="2197529" cy="19399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DBCA9-F491-2842-AA11-0BE47459174F}"/>
              </a:ext>
            </a:extLst>
          </p:cNvPr>
          <p:cNvSpPr txBox="1"/>
          <p:nvPr/>
        </p:nvSpPr>
        <p:spPr>
          <a:xfrm>
            <a:off x="2100252" y="2734158"/>
            <a:ext cx="4659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ru-RU" sz="1600" dirty="0">
                <a:solidFill>
                  <a:prstClr val="black"/>
                </a:solidFill>
                <a:latin typeface="Calibri" panose="020F0502020204030204"/>
              </a:rPr>
              <a:t>Иначе волков не будет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ru-RU" sz="1600" dirty="0">
                <a:solidFill>
                  <a:prstClr val="black"/>
                </a:solidFill>
                <a:latin typeface="Calibri" panose="020F0502020204030204"/>
              </a:rPr>
              <a:t>только морковка и кролики</a:t>
            </a:r>
            <a:endParaRPr lang="en-FR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7447F6-F79E-A449-87B2-2DA1402FD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06" y="4818379"/>
            <a:ext cx="3695700" cy="552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1B2BA4-E454-AA40-837A-213B6FC50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48" y="3421880"/>
            <a:ext cx="5505450" cy="495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BA6D92A-1A44-724C-ACB6-93448F42E017}"/>
              </a:ext>
            </a:extLst>
          </p:cNvPr>
          <p:cNvSpPr txBox="1"/>
          <p:nvPr/>
        </p:nvSpPr>
        <p:spPr>
          <a:xfrm>
            <a:off x="2244825" y="4164780"/>
            <a:ext cx="1984454" cy="546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ru-RU" sz="1600" dirty="0">
                <a:solidFill>
                  <a:prstClr val="black"/>
                </a:solidFill>
                <a:latin typeface="Calibri" panose="020F0502020204030204"/>
              </a:rPr>
              <a:t>Или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 </a:t>
            </a:r>
            <a:r>
              <a:rPr lang="ru-RU" sz="1600" dirty="0">
                <a:solidFill>
                  <a:prstClr val="black"/>
                </a:solidFill>
                <a:latin typeface="Calibri" panose="020F0502020204030204"/>
              </a:rPr>
              <a:t>одна морковка</a:t>
            </a:r>
            <a:br>
              <a:rPr lang="en-US" sz="1350" dirty="0">
                <a:solidFill>
                  <a:prstClr val="black"/>
                </a:solidFill>
                <a:latin typeface="Calibri" panose="020F0502020204030204"/>
              </a:rPr>
            </a:br>
            <a:endParaRPr lang="en-F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ABD2E9-59DB-4E40-9AB4-7E43CE1FEAC1}"/>
              </a:ext>
            </a:extLst>
          </p:cNvPr>
          <p:cNvCxnSpPr/>
          <p:nvPr/>
        </p:nvCxnSpPr>
        <p:spPr>
          <a:xfrm flipH="1" flipV="1">
            <a:off x="6123216" y="3804557"/>
            <a:ext cx="73478" cy="554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F40AD4-D5DD-2F46-91E1-6FDB7728606E}"/>
              </a:ext>
            </a:extLst>
          </p:cNvPr>
          <p:cNvCxnSpPr>
            <a:cxnSpLocks/>
          </p:cNvCxnSpPr>
          <p:nvPr/>
        </p:nvCxnSpPr>
        <p:spPr>
          <a:xfrm flipH="1" flipV="1">
            <a:off x="5268590" y="3841919"/>
            <a:ext cx="750544" cy="1113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DF0BE5-7207-2D45-84A0-6E51DA591E2E}"/>
              </a:ext>
            </a:extLst>
          </p:cNvPr>
          <p:cNvCxnSpPr>
            <a:cxnSpLocks/>
          </p:cNvCxnSpPr>
          <p:nvPr/>
        </p:nvCxnSpPr>
        <p:spPr>
          <a:xfrm>
            <a:off x="5695903" y="3841918"/>
            <a:ext cx="1864226" cy="703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60353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EFB4-95A2-6B4B-B9FF-D454F5DF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357" y="1380668"/>
            <a:ext cx="7859487" cy="547733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ru-RU" dirty="0"/>
              <a:t>Переменные состояния это вектор</a:t>
            </a: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  <a:p>
            <a:pPr>
              <a:lnSpc>
                <a:spcPct val="170000"/>
              </a:lnSpc>
            </a:pPr>
            <a:r>
              <a:rPr lang="ru-RU" dirty="0"/>
              <a:t>Задание начальных условий</a:t>
            </a:r>
          </a:p>
          <a:p>
            <a:pPr marL="0" indent="0">
              <a:lnSpc>
                <a:spcPct val="170000"/>
              </a:lnSpc>
              <a:buNone/>
            </a:pPr>
            <a:endParaRPr lang="ru-RU" dirty="0"/>
          </a:p>
          <a:p>
            <a:pPr>
              <a:lnSpc>
                <a:spcPct val="170000"/>
              </a:lnSpc>
            </a:pPr>
            <a:r>
              <a:rPr lang="ru-RU" dirty="0"/>
              <a:t>и интервала времени </a:t>
            </a:r>
            <a:r>
              <a:rPr lang="en-US" dirty="0"/>
              <a:t>[t</a:t>
            </a:r>
            <a:r>
              <a:rPr lang="en-US" baseline="-25000" dirty="0"/>
              <a:t>1</a:t>
            </a:r>
            <a:r>
              <a:rPr lang="en-US" dirty="0"/>
              <a:t> t</a:t>
            </a:r>
            <a:r>
              <a:rPr lang="en-US" baseline="-25000" dirty="0"/>
              <a:t>2</a:t>
            </a:r>
            <a:r>
              <a:rPr lang="en-US" dirty="0"/>
              <a:t>]</a:t>
            </a:r>
            <a:endParaRPr lang="ru-RU" dirty="0"/>
          </a:p>
          <a:p>
            <a:pPr>
              <a:lnSpc>
                <a:spcPct val="170000"/>
              </a:lnSpc>
            </a:pPr>
            <a:r>
              <a:rPr lang="ru-RU" dirty="0"/>
              <a:t>Написать программу-функцию </a:t>
            </a:r>
            <a:r>
              <a:rPr lang="en-US" dirty="0"/>
              <a:t>F </a:t>
            </a:r>
            <a:r>
              <a:rPr lang="ru-RU" dirty="0"/>
              <a:t>для правых частей ОДУ </a:t>
            </a:r>
          </a:p>
          <a:p>
            <a:pPr>
              <a:lnSpc>
                <a:spcPct val="170000"/>
              </a:lnSpc>
            </a:pPr>
            <a:endParaRPr lang="ru-RU" dirty="0"/>
          </a:p>
          <a:p>
            <a:pPr>
              <a:lnSpc>
                <a:spcPct val="170000"/>
              </a:lnSpc>
            </a:pPr>
            <a:r>
              <a:rPr lang="ru-RU" dirty="0"/>
              <a:t>Ввести оператор </a:t>
            </a:r>
            <a:r>
              <a:rPr lang="en-US" b="1" dirty="0">
                <a:solidFill>
                  <a:srgbClr val="C00000"/>
                </a:solidFill>
              </a:rPr>
              <a:t>global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dirty="0"/>
              <a:t>для параметров модели </a:t>
            </a:r>
            <a:r>
              <a:rPr lang="en-US" b="1" dirty="0"/>
              <a:t>P</a:t>
            </a:r>
            <a:r>
              <a:rPr lang="en-US" dirty="0"/>
              <a:t> </a:t>
            </a:r>
            <a:endParaRPr lang="ru-RU" dirty="0"/>
          </a:p>
          <a:p>
            <a:pPr>
              <a:lnSpc>
                <a:spcPct val="170000"/>
              </a:lnSpc>
            </a:pPr>
            <a:r>
              <a:rPr lang="ru-RU" dirty="0"/>
              <a:t>Вычислить</a:t>
            </a:r>
            <a:r>
              <a:rPr lang="en-US" dirty="0"/>
              <a:t> 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chemeClr val="tx1"/>
                </a:solidFill>
              </a:rPr>
              <a:t>Х</a:t>
            </a: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ru-RU" dirty="0">
                <a:solidFill>
                  <a:schemeClr val="tx1"/>
                </a:solidFill>
              </a:rPr>
              <a:t>) с помощью </a:t>
            </a:r>
            <a:r>
              <a:rPr lang="en-US" dirty="0">
                <a:solidFill>
                  <a:schemeClr val="tx1"/>
                </a:solidFill>
              </a:rPr>
              <a:t>ode15s.m, ode45.m </a:t>
            </a:r>
            <a:r>
              <a:rPr lang="ru-RU" dirty="0">
                <a:solidFill>
                  <a:schemeClr val="tx1"/>
                </a:solidFill>
              </a:rPr>
              <a:t>или другим решателем ОДУ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ru-RU" dirty="0"/>
              <a:t>Начертить результат </a:t>
            </a:r>
            <a:r>
              <a:rPr lang="en-US" dirty="0"/>
              <a:t>(plot)</a:t>
            </a:r>
            <a:r>
              <a:rPr lang="ru-RU" dirty="0"/>
              <a:t> и надписать параметры модели сверху</a:t>
            </a:r>
            <a:br>
              <a:rPr lang="ru-RU" dirty="0"/>
            </a:b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A8999-3626-5748-B989-8444490C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8" y="237667"/>
            <a:ext cx="6508377" cy="1143000"/>
          </a:xfrm>
        </p:spPr>
        <p:txBody>
          <a:bodyPr/>
          <a:lstStyle/>
          <a:p>
            <a:r>
              <a:rPr lang="ru-RU" dirty="0"/>
              <a:t>Численное решение ОДУ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E08C6-DD8B-1C46-8F1E-24F6D3906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8" y="1814098"/>
            <a:ext cx="2929737" cy="499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8FCFE-D507-A24C-8FFD-6563CF50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7" y="2788030"/>
            <a:ext cx="1345169" cy="499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3509CC-C73C-394F-B7FD-DAE0C2EE1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8" y="4172948"/>
            <a:ext cx="1345169" cy="5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30994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{B9BDF63F-1CAA-8141-A368-5D95C1C1C0A0}tf16401378</Template>
  <TotalTime>3660</TotalTime>
  <Words>472</Words>
  <Application>Microsoft Macintosh PowerPoint</Application>
  <PresentationFormat>On-screen Show (4:3)</PresentationFormat>
  <Paragraphs>99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Wingdings 2</vt:lpstr>
      <vt:lpstr>Office Theme</vt:lpstr>
      <vt:lpstr>1_Office Theme</vt:lpstr>
      <vt:lpstr>Plaza</vt:lpstr>
      <vt:lpstr>Экология и эволюция</vt:lpstr>
      <vt:lpstr>Расселение Индоевропейцев:</vt:lpstr>
      <vt:lpstr>Экологическое моделирование</vt:lpstr>
      <vt:lpstr>PowerPoint Presentation</vt:lpstr>
      <vt:lpstr>Динамическое моделирование</vt:lpstr>
      <vt:lpstr>Обыкновенные дифференциальные  уравнения (ОДУ) </vt:lpstr>
      <vt:lpstr>Стационарное состояние</vt:lpstr>
      <vt:lpstr>Условия существования</vt:lpstr>
      <vt:lpstr>Численное решение ОДУ</vt:lpstr>
      <vt:lpstr>PowerPoint Presentation</vt:lpstr>
      <vt:lpstr>PowerPoint Presentation</vt:lpstr>
      <vt:lpstr>Ответ: Стабильное стационарное состояние</vt:lpstr>
      <vt:lpstr>Практическое задание</vt:lpstr>
      <vt:lpstr>Условие стабильности стационарного состояния (СС) экосистемы</vt:lpstr>
      <vt:lpstr>Стабильное и нестабильное СС</vt:lpstr>
      <vt:lpstr>Траектории в 3x мерном пространстве</vt:lpstr>
      <vt:lpstr>Вывод условия стабильного СС</vt:lpstr>
      <vt:lpstr>Выводы 1</vt:lpstr>
      <vt:lpstr>Метод Гиллеспи</vt:lpstr>
      <vt:lpstr>Начальные значения</vt:lpstr>
      <vt:lpstr>Стационарное состояние  и начальные значения </vt:lpstr>
      <vt:lpstr>Пошаговая итерация</vt:lpstr>
      <vt:lpstr>Практическое задание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Igor Rouzine</cp:lastModifiedBy>
  <cp:revision>590</cp:revision>
  <dcterms:created xsi:type="dcterms:W3CDTF">2017-09-05T00:08:04Z</dcterms:created>
  <dcterms:modified xsi:type="dcterms:W3CDTF">2025-03-22T00:36:07Z</dcterms:modified>
</cp:coreProperties>
</file>